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820E7C9-F0E2-42D5-BF21-759993B9CF8B}">
  <a:tblStyle styleId="{4820E7C9-F0E2-42D5-BF21-759993B9CF8B}"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04c919c944_0_2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04c919c944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ff5b5497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ff5b5497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77d92b28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477d92b28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{4820E7C9-F0E2-42D5-BF21-759993B9CF8B}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5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{4820E7C9-F0E2-42D5-BF21-759993B9CF8B}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struggle between Great Britain and France for control over North America that was part of a larger global conflict known as the Seven Years’ War (1754-1763)</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“The French and Indian War is misnamed… Both the French and the British sought Indian allies. Both were often frustrated in dealing with Indian leaders who clearly understood the risks of involvement, and sought to balance their own need for access to European goods against those risks.”</a:t>
                      </a:r>
                      <a:endParaRPr>
                        <a:latin typeface="Inter"/>
                        <a:ea typeface="Inter"/>
                        <a:cs typeface="Inter"/>
                        <a:sym typeface="Inter"/>
                      </a:endParaRPr>
                    </a:p>
                    <a:p>
                      <a:pPr indent="-317500" lvl="0" marL="457200" rtl="0" algn="r">
                        <a:spcBef>
                          <a:spcPts val="0"/>
                        </a:spcBef>
                        <a:spcAft>
                          <a:spcPts val="0"/>
                        </a:spcAft>
                        <a:buSzPts val="1400"/>
                        <a:buFont typeface="Inter"/>
                        <a:buChar char="-"/>
                      </a:pPr>
                      <a:r>
                        <a:rPr lang="en">
                          <a:latin typeface="Inter"/>
                          <a:ea typeface="Inter"/>
                          <a:cs typeface="Inter"/>
                          <a:sym typeface="Inter"/>
                        </a:rPr>
                        <a:t>Alfred A. Cave, </a:t>
                      </a:r>
                      <a:r>
                        <a:rPr i="1" lang="en">
                          <a:latin typeface="Inter"/>
                          <a:ea typeface="Inter"/>
                          <a:cs typeface="Inter"/>
                          <a:sym typeface="Inter"/>
                        </a:rPr>
                        <a:t>The French and Indian War</a:t>
                      </a:r>
                      <a:r>
                        <a:rPr lang="en">
                          <a:latin typeface="Inter"/>
                          <a:ea typeface="Inter"/>
                          <a:cs typeface="Inter"/>
                          <a:sym typeface="Inter"/>
                        </a:rPr>
                        <a:t>, 2014.</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500">
                <a:solidFill>
                  <a:schemeClr val="dk1"/>
                </a:solidFill>
                <a:latin typeface="Plus Jakarta Sans"/>
                <a:ea typeface="Plus Jakarta Sans"/>
                <a:cs typeface="Plus Jakarta Sans"/>
                <a:sym typeface="Plus Jakarta Sans"/>
              </a:rPr>
              <a:t>French &amp; Indian War</a:t>
            </a:r>
            <a:endParaRPr b="1" sz="25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spcBef>
                <a:spcPts val="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What questions do you have about these maps?</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What do you suppose is happening between 1754 and 1763?</a:t>
            </a:r>
            <a:endParaRPr sz="1600">
              <a:latin typeface="Inter"/>
              <a:ea typeface="Inter"/>
              <a:cs typeface="Inter"/>
              <a:sym typeface="Inter"/>
            </a:endParaRPr>
          </a:p>
        </p:txBody>
      </p:sp>
      <p:sp>
        <p:nvSpPr>
          <p:cNvPr id="76" name="Google Shape;76;p16"/>
          <p:cNvSpPr txBox="1"/>
          <p:nvPr/>
        </p:nvSpPr>
        <p:spPr>
          <a:xfrm>
            <a:off x="5146288" y="3244075"/>
            <a:ext cx="38160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Modern School Supply Company, and E. W. A Rowles, </a:t>
            </a:r>
            <a:r>
              <a:rPr lang="en" sz="1200">
                <a:solidFill>
                  <a:schemeClr val="dk1"/>
                </a:solidFill>
                <a:latin typeface="Inter"/>
                <a:ea typeface="Inter"/>
                <a:cs typeface="Inter"/>
                <a:sym typeface="Inter"/>
              </a:rPr>
              <a:t>“Claims Before and After French and Indian Wars,” in </a:t>
            </a:r>
            <a:r>
              <a:rPr lang="en" sz="1200">
                <a:solidFill>
                  <a:schemeClr val="dk1"/>
                </a:solidFill>
                <a:latin typeface="Inter"/>
                <a:ea typeface="Inter"/>
                <a:cs typeface="Inter"/>
                <a:sym typeface="Inter"/>
              </a:rPr>
              <a:t>The comprehensive series, historical-geographical maps of the United States, Library of Congress, Geography and Map Division, 1919.</a:t>
            </a:r>
            <a:endParaRPr sz="1200">
              <a:solidFill>
                <a:schemeClr val="dk1"/>
              </a:solidFill>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rotWithShape="1">
          <a:blip r:embed="rId3">
            <a:alphaModFix/>
          </a:blip>
          <a:srcRect b="5000" l="14415" r="13688" t="4238"/>
          <a:stretch/>
        </p:blipFill>
        <p:spPr>
          <a:xfrm>
            <a:off x="4916349" y="196350"/>
            <a:ext cx="4087551" cy="29616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